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3"/>
  </p:notesMasterIdLst>
  <p:sldIdLst>
    <p:sldId id="333" r:id="rId5"/>
    <p:sldId id="344" r:id="rId6"/>
    <p:sldId id="350" r:id="rId7"/>
    <p:sldId id="348" r:id="rId8"/>
    <p:sldId id="341" r:id="rId9"/>
    <p:sldId id="338" r:id="rId10"/>
    <p:sldId id="349" r:id="rId11"/>
    <p:sldId id="339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b" initials="R" lastIdx="1" clrIdx="0">
    <p:extLst>
      <p:ext uri="{19B8F6BF-5375-455C-9EA6-DF929625EA0E}">
        <p15:presenceInfo xmlns:p15="http://schemas.microsoft.com/office/powerpoint/2012/main" userId="Rob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CB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CD5669-3843-57D4-0530-DB0D8B79AD2B}" v="18" dt="2024-10-02T12:51:55.50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jl, gemiddeld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. Zwart" userId="S::c.zwart@veluwseonderwijsgroep.nl::d4b7c3f6-e3e5-4548-b782-b88709095f1e" providerId="AD" clId="Web-{24CD5669-3843-57D4-0530-DB0D8B79AD2B}"/>
    <pc:docChg chg="delSld">
      <pc:chgData name="C. Zwart" userId="S::c.zwart@veluwseonderwijsgroep.nl::d4b7c3f6-e3e5-4548-b782-b88709095f1e" providerId="AD" clId="Web-{24CD5669-3843-57D4-0530-DB0D8B79AD2B}" dt="2024-10-02T12:51:55.500" v="17"/>
      <pc:docMkLst>
        <pc:docMk/>
      </pc:docMkLst>
      <pc:sldChg chg="del">
        <pc:chgData name="C. Zwart" userId="S::c.zwart@veluwseonderwijsgroep.nl::d4b7c3f6-e3e5-4548-b782-b88709095f1e" providerId="AD" clId="Web-{24CD5669-3843-57D4-0530-DB0D8B79AD2B}" dt="2024-10-02T12:51:26.249" v="0"/>
        <pc:sldMkLst>
          <pc:docMk/>
          <pc:sldMk cId="2535420049" sldId="256"/>
        </pc:sldMkLst>
      </pc:sldChg>
      <pc:sldChg chg="del">
        <pc:chgData name="C. Zwart" userId="S::c.zwart@veluwseonderwijsgroep.nl::d4b7c3f6-e3e5-4548-b782-b88709095f1e" providerId="AD" clId="Web-{24CD5669-3843-57D4-0530-DB0D8B79AD2B}" dt="2024-10-02T12:51:55.500" v="17"/>
        <pc:sldMkLst>
          <pc:docMk/>
          <pc:sldMk cId="0" sldId="266"/>
        </pc:sldMkLst>
      </pc:sldChg>
      <pc:sldChg chg="del">
        <pc:chgData name="C. Zwart" userId="S::c.zwart@veluwseonderwijsgroep.nl::d4b7c3f6-e3e5-4548-b782-b88709095f1e" providerId="AD" clId="Web-{24CD5669-3843-57D4-0530-DB0D8B79AD2B}" dt="2024-10-02T12:51:51.281" v="14"/>
        <pc:sldMkLst>
          <pc:docMk/>
          <pc:sldMk cId="0" sldId="296"/>
        </pc:sldMkLst>
      </pc:sldChg>
      <pc:sldChg chg="del">
        <pc:chgData name="C. Zwart" userId="S::c.zwart@veluwseonderwijsgroep.nl::d4b7c3f6-e3e5-4548-b782-b88709095f1e" providerId="AD" clId="Web-{24CD5669-3843-57D4-0530-DB0D8B79AD2B}" dt="2024-10-02T12:51:26.795" v="1"/>
        <pc:sldMkLst>
          <pc:docMk/>
          <pc:sldMk cId="2788525141" sldId="300"/>
        </pc:sldMkLst>
      </pc:sldChg>
      <pc:sldChg chg="del">
        <pc:chgData name="C. Zwart" userId="S::c.zwart@veluwseonderwijsgroep.nl::d4b7c3f6-e3e5-4548-b782-b88709095f1e" providerId="AD" clId="Web-{24CD5669-3843-57D4-0530-DB0D8B79AD2B}" dt="2024-10-02T12:51:50.515" v="13"/>
        <pc:sldMkLst>
          <pc:docMk/>
          <pc:sldMk cId="0" sldId="305"/>
        </pc:sldMkLst>
      </pc:sldChg>
      <pc:sldChg chg="del">
        <pc:chgData name="C. Zwart" userId="S::c.zwart@veluwseonderwijsgroep.nl::d4b7c3f6-e3e5-4548-b782-b88709095f1e" providerId="AD" clId="Web-{24CD5669-3843-57D4-0530-DB0D8B79AD2B}" dt="2024-10-02T12:51:28.405" v="2"/>
        <pc:sldMkLst>
          <pc:docMk/>
          <pc:sldMk cId="3479822446" sldId="310"/>
        </pc:sldMkLst>
      </pc:sldChg>
      <pc:sldChg chg="del">
        <pc:chgData name="C. Zwart" userId="S::c.zwart@veluwseonderwijsgroep.nl::d4b7c3f6-e3e5-4548-b782-b88709095f1e" providerId="AD" clId="Web-{24CD5669-3843-57D4-0530-DB0D8B79AD2B}" dt="2024-10-02T12:51:29.499" v="3"/>
        <pc:sldMkLst>
          <pc:docMk/>
          <pc:sldMk cId="1056915488" sldId="311"/>
        </pc:sldMkLst>
      </pc:sldChg>
      <pc:sldChg chg="del">
        <pc:chgData name="C. Zwart" userId="S::c.zwart@veluwseonderwijsgroep.nl::d4b7c3f6-e3e5-4548-b782-b88709095f1e" providerId="AD" clId="Web-{24CD5669-3843-57D4-0530-DB0D8B79AD2B}" dt="2024-10-02T12:51:40.390" v="4"/>
        <pc:sldMkLst>
          <pc:docMk/>
          <pc:sldMk cId="1661639046" sldId="315"/>
        </pc:sldMkLst>
      </pc:sldChg>
      <pc:sldChg chg="del">
        <pc:chgData name="C. Zwart" userId="S::c.zwart@veluwseonderwijsgroep.nl::d4b7c3f6-e3e5-4548-b782-b88709095f1e" providerId="AD" clId="Web-{24CD5669-3843-57D4-0530-DB0D8B79AD2B}" dt="2024-10-02T12:51:44.843" v="8"/>
        <pc:sldMkLst>
          <pc:docMk/>
          <pc:sldMk cId="3493740549" sldId="322"/>
        </pc:sldMkLst>
      </pc:sldChg>
      <pc:sldChg chg="del">
        <pc:chgData name="C. Zwart" userId="S::c.zwart@veluwseonderwijsgroep.nl::d4b7c3f6-e3e5-4548-b782-b88709095f1e" providerId="AD" clId="Web-{24CD5669-3843-57D4-0530-DB0D8B79AD2B}" dt="2024-10-02T12:51:54.531" v="16"/>
        <pc:sldMkLst>
          <pc:docMk/>
          <pc:sldMk cId="2792844835" sldId="323"/>
        </pc:sldMkLst>
      </pc:sldChg>
      <pc:sldChg chg="del">
        <pc:chgData name="C. Zwart" userId="S::c.zwart@veluwseonderwijsgroep.nl::d4b7c3f6-e3e5-4548-b782-b88709095f1e" providerId="AD" clId="Web-{24CD5669-3843-57D4-0530-DB0D8B79AD2B}" dt="2024-10-02T12:51:47.437" v="10"/>
        <pc:sldMkLst>
          <pc:docMk/>
          <pc:sldMk cId="2311232370" sldId="325"/>
        </pc:sldMkLst>
      </pc:sldChg>
      <pc:sldChg chg="del">
        <pc:chgData name="C. Zwart" userId="S::c.zwart@veluwseonderwijsgroep.nl::d4b7c3f6-e3e5-4548-b782-b88709095f1e" providerId="AD" clId="Web-{24CD5669-3843-57D4-0530-DB0D8B79AD2B}" dt="2024-10-02T12:51:43.702" v="6"/>
        <pc:sldMkLst>
          <pc:docMk/>
          <pc:sldMk cId="3742285747" sldId="326"/>
        </pc:sldMkLst>
      </pc:sldChg>
      <pc:sldChg chg="del">
        <pc:chgData name="C. Zwart" userId="S::c.zwart@veluwseonderwijsgroep.nl::d4b7c3f6-e3e5-4548-b782-b88709095f1e" providerId="AD" clId="Web-{24CD5669-3843-57D4-0530-DB0D8B79AD2B}" dt="2024-10-02T12:51:44.218" v="7"/>
        <pc:sldMkLst>
          <pc:docMk/>
          <pc:sldMk cId="2144680809" sldId="328"/>
        </pc:sldMkLst>
      </pc:sldChg>
      <pc:sldChg chg="del">
        <pc:chgData name="C. Zwart" userId="S::c.zwart@veluwseonderwijsgroep.nl::d4b7c3f6-e3e5-4548-b782-b88709095f1e" providerId="AD" clId="Web-{24CD5669-3843-57D4-0530-DB0D8B79AD2B}" dt="2024-10-02T12:51:46.499" v="9"/>
        <pc:sldMkLst>
          <pc:docMk/>
          <pc:sldMk cId="231923960" sldId="329"/>
        </pc:sldMkLst>
      </pc:sldChg>
      <pc:sldChg chg="del">
        <pc:chgData name="C. Zwart" userId="S::c.zwart@veluwseonderwijsgroep.nl::d4b7c3f6-e3e5-4548-b782-b88709095f1e" providerId="AD" clId="Web-{24CD5669-3843-57D4-0530-DB0D8B79AD2B}" dt="2024-10-02T12:51:48.234" v="11"/>
        <pc:sldMkLst>
          <pc:docMk/>
          <pc:sldMk cId="2247165074" sldId="330"/>
        </pc:sldMkLst>
      </pc:sldChg>
      <pc:sldChg chg="del">
        <pc:chgData name="C. Zwart" userId="S::c.zwart@veluwseonderwijsgroep.nl::d4b7c3f6-e3e5-4548-b782-b88709095f1e" providerId="AD" clId="Web-{24CD5669-3843-57D4-0530-DB0D8B79AD2B}" dt="2024-10-02T12:51:48.968" v="12"/>
        <pc:sldMkLst>
          <pc:docMk/>
          <pc:sldMk cId="3593667696" sldId="331"/>
        </pc:sldMkLst>
      </pc:sldChg>
      <pc:sldChg chg="del">
        <pc:chgData name="C. Zwart" userId="S::c.zwart@veluwseonderwijsgroep.nl::d4b7c3f6-e3e5-4548-b782-b88709095f1e" providerId="AD" clId="Web-{24CD5669-3843-57D4-0530-DB0D8B79AD2B}" dt="2024-10-02T12:51:53.140" v="15"/>
        <pc:sldMkLst>
          <pc:docMk/>
          <pc:sldMk cId="4059738395" sldId="332"/>
        </pc:sldMkLst>
      </pc:sldChg>
      <pc:sldChg chg="del">
        <pc:chgData name="C. Zwart" userId="S::c.zwart@veluwseonderwijsgroep.nl::d4b7c3f6-e3e5-4548-b782-b88709095f1e" providerId="AD" clId="Web-{24CD5669-3843-57D4-0530-DB0D8B79AD2B}" dt="2024-10-02T12:51:41.171" v="5"/>
        <pc:sldMkLst>
          <pc:docMk/>
          <pc:sldMk cId="829950055" sldId="34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94B08F-A97B-462F-B33B-7E1B03686701}" type="datetimeFigureOut">
              <a:rPr lang="nl-NL" smtClean="0"/>
              <a:t>2-10-2024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A7FCE3-D9D5-42C1-B38E-594C1EFCB19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65360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nl-NL">
                <a:latin typeface="Calibri"/>
                <a:ea typeface="Calibri"/>
                <a:cs typeface="Calibri"/>
              </a:rPr>
              <a:t>Mavo 4 staat naast het examen in het teken van de keuze van een vervolgstudie voor alle leerlingen</a:t>
            </a:r>
            <a:br>
              <a:rPr lang="nl-NL">
                <a:latin typeface="Calibri"/>
                <a:ea typeface="Calibri"/>
                <a:cs typeface="Calibri"/>
              </a:rPr>
            </a:br>
            <a:r>
              <a:rPr lang="nl-NL"/>
              <a:t>Sommige leerlingen weten al wat ze willen gaan open, anderen twijfelen of hebben echt nog geen idee. </a:t>
            </a:r>
            <a:endParaRPr lang="nl-NL">
              <a:cs typeface="+mn-lt"/>
            </a:endParaRPr>
          </a:p>
          <a:p>
            <a:pPr>
              <a:defRPr/>
            </a:pPr>
            <a:endParaRPr lang="nl-NL"/>
          </a:p>
          <a:p>
            <a:pPr>
              <a:defRPr/>
            </a:pPr>
            <a:r>
              <a:rPr lang="nl-NL"/>
              <a:t>We starten dit schooljaar met een inventarisatie waar jouw kind staat om van daaruit aan de slag te gaan met stappen om tot de juiste keuze te komen. </a:t>
            </a:r>
            <a:br>
              <a:rPr lang="nl-NL">
                <a:cs typeface="+mn-lt"/>
              </a:rPr>
            </a:br>
            <a:endParaRPr lang="nl-NL">
              <a:ea typeface="Calibri"/>
              <a:cs typeface="Calibri"/>
            </a:endParaRPr>
          </a:p>
          <a:p>
            <a:pPr>
              <a:defRPr/>
            </a:pPr>
            <a:r>
              <a:rPr lang="nl-NL"/>
              <a:t>[check bij ouders waar hun zoon/dochter staat in keuzeproces = interactief]</a:t>
            </a:r>
            <a:endParaRPr lang="nl-NL">
              <a:ea typeface="Calibri"/>
              <a:cs typeface="Calibri"/>
            </a:endParaRPr>
          </a:p>
          <a:p>
            <a:pPr>
              <a:defRPr/>
            </a:pPr>
            <a:endParaRPr lang="nl-NL">
              <a:ea typeface="Calibri"/>
              <a:cs typeface="Calibri"/>
            </a:endParaRPr>
          </a:p>
          <a:p>
            <a:pPr>
              <a:defRPr/>
            </a:pPr>
            <a:endParaRPr lang="nl-NL">
              <a:ea typeface="Calibri"/>
              <a:cs typeface="Calibri"/>
            </a:endParaRPr>
          </a:p>
          <a:p>
            <a:pPr>
              <a:defRPr/>
            </a:pPr>
            <a:endParaRPr lang="nl-NL">
              <a:latin typeface="Calibri" panose="020F0502020204030204" pitchFamily="34" charset="0"/>
              <a:ea typeface="Calibri" panose="020F0502020204030204" pitchFamily="34" charset="0"/>
              <a:cs typeface="Calibri"/>
            </a:endParaRPr>
          </a:p>
          <a:p>
            <a:pPr>
              <a:defRPr/>
            </a:pPr>
            <a:endParaRPr lang="nl-NL" sz="1200">
              <a:effectLst/>
              <a:latin typeface="Calibri" panose="020F0502020204030204" pitchFamily="34" charset="0"/>
              <a:ea typeface="Calibri" panose="020F0502020204030204" pitchFamily="34" charset="0"/>
              <a:cs typeface="Calibri"/>
            </a:endParaRPr>
          </a:p>
          <a:p>
            <a:endParaRPr lang="nl-NL">
              <a:latin typeface="Calibri" panose="020F0502020204030204" pitchFamily="34" charset="0"/>
              <a:ea typeface="Calibri" panose="020F0502020204030204" pitchFamily="34" charset="0"/>
              <a:cs typeface="Calibri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A7FCE3-D9D5-42C1-B38E-594C1EFCB196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8890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ea typeface="Calibri"/>
                <a:cs typeface="Calibri"/>
              </a:rPr>
              <a:t>In basis </a:t>
            </a:r>
            <a:r>
              <a:rPr lang="en-US" err="1">
                <a:ea typeface="Calibri"/>
                <a:cs typeface="Calibri"/>
              </a:rPr>
              <a:t>zijn</a:t>
            </a:r>
            <a:r>
              <a:rPr lang="en-US">
                <a:ea typeface="Calibri"/>
                <a:cs typeface="Calibri"/>
              </a:rPr>
              <a:t> er 2 doorstroommogelijkheden</a:t>
            </a:r>
            <a:endParaRPr lang="en-US" err="1">
              <a:ea typeface="Calibri"/>
              <a:cs typeface="+mn-lt"/>
            </a:endParaRPr>
          </a:p>
          <a:p>
            <a:endParaRPr lang="en-US">
              <a:ea typeface="Calibri"/>
              <a:cs typeface="Calibri"/>
            </a:endParaRPr>
          </a:p>
          <a:p>
            <a:r>
              <a:rPr lang="en-US">
                <a:ea typeface="Calibri"/>
                <a:cs typeface="Calibri"/>
              </a:rPr>
              <a:t> 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A7FCE3-D9D5-42C1-B38E-594C1EFCB196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32928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nl-NL">
                <a:ea typeface="Calibri"/>
                <a:cs typeface="Calibri"/>
              </a:rPr>
              <a:t>Wanneer jouw kind het nog niet of nog niet zeker weet, deel ik graag de volgende tips:</a:t>
            </a:r>
          </a:p>
          <a:p>
            <a:pPr marL="285750" indent="-285750">
              <a:buFont typeface="Calibri,Sans-Serif"/>
              <a:buChar char="-"/>
              <a:defRPr/>
            </a:pPr>
            <a:r>
              <a:rPr lang="nl-NL"/>
              <a:t>begin op tijd; maak gebruik van open dagen of studiekeuze beurzen in het najaar van 2024; voorkom last minute stress over studiekeuze in het examenjaar (in maart nog niet weten wat je wilt)</a:t>
            </a:r>
            <a:endParaRPr lang="en-US"/>
          </a:p>
          <a:p>
            <a:pPr marL="285750" indent="-285750">
              <a:buFont typeface="Calibri,Sans-Serif"/>
              <a:buChar char="-"/>
              <a:defRPr/>
            </a:pPr>
            <a:r>
              <a:rPr lang="nl-NL"/>
              <a:t>maak de keuze van binnen naar buiten; voorkom studieshoppen --&gt; inzicht in wie ben ik (talenten/kwaliteiten), wat kan ik (kennis/vaardigheden), wat wil ik (interesses, hobby's, toekomstvisie) [toelichten en verwijzen naar de info in de schoolgids] als basis voor onderbouwde en optimale studiekeuze</a:t>
            </a:r>
            <a:endParaRPr lang="nl-NL">
              <a:ea typeface="Calibri"/>
              <a:cs typeface="Calibri"/>
            </a:endParaRPr>
          </a:p>
          <a:p>
            <a:pPr marL="285750" indent="-285750">
              <a:buFont typeface="Calibri,Sans-Serif"/>
              <a:buChar char="-"/>
              <a:defRPr/>
            </a:pPr>
            <a:r>
              <a:rPr lang="nl-NL"/>
              <a:t>plan de studie-oriëntatie in de agenda!</a:t>
            </a:r>
            <a:endParaRPr lang="en-US" err="1"/>
          </a:p>
          <a:p>
            <a:pPr marL="742950" lvl="1" indent="-285750">
              <a:buFont typeface="Courier New,monospace"/>
              <a:buChar char="o"/>
              <a:defRPr/>
            </a:pPr>
            <a:r>
              <a:rPr lang="nl-NL"/>
              <a:t>open dagen</a:t>
            </a:r>
            <a:endParaRPr lang="en-US"/>
          </a:p>
          <a:p>
            <a:pPr marL="742950" lvl="1" indent="-285750">
              <a:buFont typeface="Courier New,monospace"/>
              <a:buChar char="o"/>
              <a:defRPr/>
            </a:pPr>
            <a:r>
              <a:rPr lang="nl-NL"/>
              <a:t>meeloopdagen</a:t>
            </a:r>
            <a:endParaRPr lang="en-US"/>
          </a:p>
          <a:p>
            <a:pPr marL="742950" lvl="1" indent="-285750">
              <a:buFont typeface="Courier New,monospace"/>
              <a:buChar char="o"/>
              <a:defRPr/>
            </a:pPr>
            <a:r>
              <a:rPr lang="nl-NL"/>
              <a:t>in gesprek met mensen die het beroep doen wat je leuk lijkt</a:t>
            </a:r>
            <a:endParaRPr lang="en-US"/>
          </a:p>
          <a:p>
            <a:pPr marL="285750" indent="-285750">
              <a:buFont typeface="Calibri,Sans-Serif"/>
              <a:buChar char="-"/>
              <a:defRPr/>
            </a:pPr>
            <a:r>
              <a:rPr lang="nl-NL"/>
              <a:t>bereid studie-oriëntatie goed voor: wat wil je weten</a:t>
            </a:r>
            <a:endParaRPr lang="en-US"/>
          </a:p>
          <a:p>
            <a:pPr marL="285750" indent="-285750">
              <a:buFont typeface="Calibri,Sans-Serif"/>
              <a:buChar char="-"/>
              <a:defRPr/>
            </a:pPr>
            <a:r>
              <a:rPr lang="nl-NL"/>
              <a:t>stel vragen!</a:t>
            </a:r>
            <a:endParaRPr lang="en-US"/>
          </a:p>
          <a:p>
            <a:pPr marL="285750" indent="-285750">
              <a:buFont typeface="Calibri,Sans-Serif"/>
              <a:buChar char="-"/>
              <a:defRPr/>
            </a:pPr>
            <a:r>
              <a:rPr lang="nl-NL"/>
              <a:t>biedt hulp! meegaan naar open dagen | afstemmen wat jouw rol hierin is als ouder/verzorger</a:t>
            </a:r>
            <a:endParaRPr lang="nl-NL">
              <a:ea typeface="Calibri"/>
              <a:cs typeface="Calibri"/>
            </a:endParaRPr>
          </a:p>
          <a:p>
            <a:pPr marL="285750" indent="-285750">
              <a:buFont typeface="Calibri,Sans-Serif"/>
              <a:buChar char="-"/>
              <a:defRPr/>
            </a:pPr>
            <a:endParaRPr lang="nl-NL"/>
          </a:p>
          <a:p>
            <a:pPr>
              <a:defRPr/>
            </a:pPr>
            <a:r>
              <a:rPr lang="nl-NL"/>
              <a:t>&amp; maak gebruik van hulplijnen, zoals een mentor of decaan</a:t>
            </a:r>
            <a:endParaRPr lang="nl-NL">
              <a:ea typeface="Calibri"/>
              <a:cs typeface="Calibri"/>
            </a:endParaRPr>
          </a:p>
          <a:p>
            <a:pPr>
              <a:defRPr/>
            </a:pPr>
            <a:endParaRPr lang="nl-NL">
              <a:latin typeface="Calibri" panose="020F0502020204030204" pitchFamily="34" charset="0"/>
              <a:ea typeface="Calibri" panose="020F0502020204030204" pitchFamily="34" charset="0"/>
              <a:cs typeface="Calibri"/>
            </a:endParaRPr>
          </a:p>
          <a:p>
            <a:pPr>
              <a:defRPr/>
            </a:pPr>
            <a:endParaRPr lang="nl-NL" sz="1200">
              <a:effectLst/>
              <a:latin typeface="Calibri" panose="020F0502020204030204" pitchFamily="34" charset="0"/>
              <a:ea typeface="Calibri" panose="020F0502020204030204" pitchFamily="34" charset="0"/>
              <a:cs typeface="Calibri"/>
            </a:endParaRPr>
          </a:p>
          <a:p>
            <a:endParaRPr lang="nl-NL">
              <a:latin typeface="Calibri" panose="020F0502020204030204" pitchFamily="34" charset="0"/>
              <a:ea typeface="Calibri" panose="020F0502020204030204" pitchFamily="34" charset="0"/>
              <a:cs typeface="Calibri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A7FCE3-D9D5-42C1-B38E-594C1EFCB196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09735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nl-NL">
                <a:ea typeface="Calibri"/>
                <a:cs typeface="Calibri"/>
              </a:rPr>
              <a:t>125 studies verdeeld over 10 sectoren</a:t>
            </a:r>
          </a:p>
          <a:p>
            <a:pPr>
              <a:defRPr/>
            </a:pPr>
            <a:endParaRPr lang="nl-NL">
              <a:ea typeface="Calibri"/>
              <a:cs typeface="Calibri"/>
            </a:endParaRPr>
          </a:p>
          <a:p>
            <a:endParaRPr lang="nl-NL">
              <a:ea typeface="Calibri"/>
              <a:cs typeface="Calibri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A7FCE3-D9D5-42C1-B38E-594C1EFCB196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013494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nl-NL">
                <a:ea typeface="Calibri"/>
                <a:cs typeface="Calibri"/>
              </a:rPr>
              <a:t>Ga sfeer proeven, kijk voor een opleiding naar de verschillen tussen mbo's en kijk samen met uw kind wat het beste bij hem of haar past!</a:t>
            </a:r>
            <a:br>
              <a:rPr lang="nl-NL">
                <a:ea typeface="Calibri"/>
                <a:cs typeface="+mn-lt"/>
              </a:rPr>
            </a:br>
            <a:r>
              <a:rPr lang="nl-NL">
                <a:ea typeface="Calibri"/>
                <a:cs typeface="Calibri"/>
              </a:rPr>
              <a:t>Een grotere mbo-instelling of juist kleiner</a:t>
            </a:r>
          </a:p>
          <a:p>
            <a:pPr>
              <a:defRPr/>
            </a:pPr>
            <a:r>
              <a:rPr lang="nl-NL">
                <a:ea typeface="Calibri"/>
                <a:cs typeface="Calibri"/>
              </a:rPr>
              <a:t>De opleiding en insteek van school is verschillend</a:t>
            </a:r>
          </a:p>
          <a:p>
            <a:endParaRPr lang="nl-NL">
              <a:ea typeface="Calibri"/>
              <a:cs typeface="Calibri"/>
            </a:endParaRPr>
          </a:p>
          <a:p>
            <a:endParaRPr lang="nl-NL">
              <a:ea typeface="Calibri"/>
              <a:cs typeface="Calibri"/>
            </a:endParaRPr>
          </a:p>
          <a:p>
            <a:endParaRPr lang="nl-NL">
              <a:ea typeface="Calibri"/>
              <a:cs typeface="Calibri"/>
            </a:endParaRPr>
          </a:p>
          <a:p>
            <a:r>
              <a:rPr lang="nl-NL">
                <a:ea typeface="Calibri"/>
                <a:cs typeface="Calibri"/>
              </a:rPr>
              <a:t>Na 1 april toelatingsrecht (tenzij auditie of toelating van toepassing is zoals voor een creatieve opleiding)</a:t>
            </a:r>
          </a:p>
          <a:p>
            <a:endParaRPr lang="nl-NL">
              <a:ea typeface="Calibri"/>
              <a:cs typeface="Calibri"/>
            </a:endParaRPr>
          </a:p>
          <a:p>
            <a:endParaRPr lang="nl-NL">
              <a:ea typeface="Calibri"/>
              <a:cs typeface="Calibri"/>
            </a:endParaRPr>
          </a:p>
          <a:p>
            <a:endParaRPr lang="nl-NL">
              <a:ea typeface="Calibri"/>
              <a:cs typeface="Calibri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A7FCE3-D9D5-42C1-B38E-594C1EFCB196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28540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/>
              <a:t>Als je naar de havo wil moet je pakket aansluiten bij minimaal 1 van de havo-profielen. </a:t>
            </a:r>
            <a:br>
              <a:rPr lang="nl-NL">
                <a:cs typeface="+mn-lt"/>
              </a:rPr>
            </a:br>
            <a:endParaRPr lang="nl-NL">
              <a:ea typeface="Calibri"/>
              <a:cs typeface="Calibri"/>
            </a:endParaRPr>
          </a:p>
          <a:p>
            <a:r>
              <a:rPr lang="nl-NL"/>
              <a:t>Heb je examen gedaan in 7 vakken (dus Nederlands, Engels, 2 profielvakken, 2 keuzevakken &amp; 1 extra vak). Dan heb je DOORSTROOMRECHT. </a:t>
            </a:r>
          </a:p>
          <a:p>
            <a:r>
              <a:rPr lang="nl-NL"/>
              <a:t>Dat betekent dat, ongeacht je eindcijfer je toegelaten wordt tot de havo. Wel moet je vakkenpakket nog aansluiten bij minimaal 1 van de profielen. </a:t>
            </a:r>
            <a:endParaRPr lang="nl-NL">
              <a:ea typeface="Calibri"/>
              <a:cs typeface="Calibri"/>
            </a:endParaRPr>
          </a:p>
          <a:p>
            <a:r>
              <a:rPr lang="nl-NL"/>
              <a:t>Heb je examen gedaan in 6 vakken, dan heb je geen doorstroomrecht. Scholen mogen dan hun eigen aanname-regels hanteren. Ook mogen scholen je dan weigeren. </a:t>
            </a:r>
          </a:p>
          <a:p>
            <a:endParaRPr lang="nl-NL">
              <a:ea typeface="Calibri"/>
              <a:cs typeface="Calibri"/>
            </a:endParaRPr>
          </a:p>
          <a:p>
            <a:r>
              <a:rPr lang="nl-NL">
                <a:ea typeface="Calibri"/>
                <a:cs typeface="Calibri"/>
              </a:rPr>
              <a:t>Naast keuze voor profiel, moet er een keuze worden gemaakt voor een school: plan de open dagen van scholen waar de interesse naar uit gaat in jullie agenda om de sfeer te proeven, docenten en leerlingen te ontmoeten en vragen te kunnen stellen.</a:t>
            </a:r>
          </a:p>
          <a:p>
            <a:endParaRPr lang="nl-NL">
              <a:ea typeface="Calibri"/>
              <a:cs typeface="Calibri"/>
            </a:endParaRPr>
          </a:p>
          <a:p>
            <a:r>
              <a:rPr lang="nl-NL">
                <a:ea typeface="Calibri"/>
                <a:cs typeface="Calibri"/>
              </a:rPr>
              <a:t>Om je in de toekomst te </a:t>
            </a:r>
            <a:r>
              <a:rPr lang="nl-NL" err="1">
                <a:ea typeface="Calibri"/>
                <a:cs typeface="Calibri"/>
              </a:rPr>
              <a:t>orienteren</a:t>
            </a:r>
            <a:r>
              <a:rPr lang="nl-NL">
                <a:ea typeface="Calibri"/>
                <a:cs typeface="Calibri"/>
              </a:rPr>
              <a:t> op vervolgstudies kun je terecht op studiekeuze123. Je kunt hier met een mooie tool ook precies zien wel studies aansluiten bij welk profiel.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A7FCE3-D9D5-42C1-B38E-594C1EFCB196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00267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>
                <a:ea typeface="Calibri"/>
                <a:cs typeface="+mn-lt"/>
              </a:rPr>
              <a:t>We werken de komende maanden aan een loopbaandossier </a:t>
            </a:r>
            <a:r>
              <a:rPr lang="nl-NL" err="1">
                <a:ea typeface="Calibri"/>
                <a:cs typeface="+mn-lt"/>
              </a:rPr>
              <a:t>tbv</a:t>
            </a:r>
            <a:r>
              <a:rPr lang="nl-NL">
                <a:ea typeface="Calibri"/>
                <a:cs typeface="+mn-lt"/>
              </a:rPr>
              <a:t> overdracht naar vervolgonderwijs:</a:t>
            </a:r>
          </a:p>
          <a:p>
            <a:r>
              <a:rPr lang="nl-NL">
                <a:ea typeface="Calibri"/>
                <a:cs typeface="+mn-lt"/>
              </a:rPr>
              <a:t>waarom maak je de keuze die je maakt</a:t>
            </a:r>
            <a:endParaRPr lang="nl-NL">
              <a:ea typeface="Calibri"/>
              <a:cs typeface="Calibri"/>
            </a:endParaRPr>
          </a:p>
          <a:p>
            <a:endParaRPr lang="nl-NL">
              <a:ea typeface="Calibri"/>
              <a:cs typeface="+mn-lt"/>
            </a:endParaRPr>
          </a:p>
          <a:p>
            <a:r>
              <a:rPr lang="nl-NL" err="1">
                <a:ea typeface="Calibri"/>
                <a:cs typeface="+mn-lt"/>
              </a:rPr>
              <a:t>Catwise</a:t>
            </a:r>
            <a:r>
              <a:rPr lang="nl-NL">
                <a:ea typeface="Calibri"/>
                <a:cs typeface="+mn-lt"/>
              </a:rPr>
              <a:t>: omgeving waarin leerlingen hun eigen portfolio opbouwen binnen school met dingen waar ze trots op zijn</a:t>
            </a:r>
          </a:p>
          <a:p>
            <a:r>
              <a:rPr lang="nl-NL" err="1">
                <a:ea typeface="Calibri"/>
                <a:cs typeface="+mn-lt"/>
              </a:rPr>
              <a:t>Intergrip</a:t>
            </a:r>
            <a:r>
              <a:rPr lang="nl-NL">
                <a:ea typeface="Calibri"/>
                <a:cs typeface="+mn-lt"/>
              </a:rPr>
              <a:t>: tool ten behoeve van de overdracht tussen VO en mbo</a:t>
            </a:r>
          </a:p>
          <a:p>
            <a:endParaRPr lang="nl-NL">
              <a:ea typeface="Calibri"/>
              <a:cs typeface="+mn-lt"/>
            </a:endParaRPr>
          </a:p>
          <a:p>
            <a:endParaRPr lang="nl-NL">
              <a:ea typeface="Calibri"/>
              <a:cs typeface="+mn-lt"/>
            </a:endParaRPr>
          </a:p>
          <a:p>
            <a:pPr marL="171450" indent="-171450">
              <a:buFont typeface="Calibri"/>
              <a:buChar char="-"/>
            </a:pPr>
            <a:endParaRPr lang="nl-NL">
              <a:ea typeface="Calibri"/>
              <a:cs typeface="+mn-lt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A7FCE3-D9D5-42C1-B38E-594C1EFCB196}" type="slidenum">
              <a:rPr lang="nl-NL" smtClean="0"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08141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/>
              <a:t>Als u vragen heeft over LOB, vervolgopleidingen en/of studiekeuze, dan kunnen jullie bij mij als decaan terecht. </a:t>
            </a:r>
            <a:endParaRPr lang="nl-NL">
              <a:ea typeface="Calibri"/>
              <a:cs typeface="Calibri"/>
            </a:endParaRPr>
          </a:p>
          <a:p>
            <a:r>
              <a:rPr lang="nl-NL"/>
              <a:t>Ik ben aanwezig op de dinsdag. Daarnaast ben ik bereikbaar per mail of teams.</a:t>
            </a:r>
            <a:endParaRPr lang="nl-NL">
              <a:ea typeface="Calibri" panose="020F0502020204030204"/>
              <a:cs typeface="Calibri" panose="020F0502020204030204"/>
            </a:endParaRPr>
          </a:p>
          <a:p>
            <a:endParaRPr lang="nl-NL"/>
          </a:p>
          <a:p>
            <a:r>
              <a:rPr lang="nl-NL">
                <a:ea typeface="Calibri"/>
                <a:cs typeface="Calibri"/>
              </a:rPr>
              <a:t>Op intranet informatie over LOB inclusief:</a:t>
            </a:r>
          </a:p>
          <a:p>
            <a:pPr marL="171450" indent="-171450">
              <a:buFont typeface="Calibri"/>
              <a:buChar char="-"/>
            </a:pPr>
            <a:r>
              <a:rPr lang="nl-NL">
                <a:ea typeface="Calibri"/>
                <a:cs typeface="Calibri"/>
              </a:rPr>
              <a:t>Voorbeeld vragen per loopbaan competentie die u aan uw kind kunt vragen</a:t>
            </a:r>
          </a:p>
          <a:p>
            <a:pPr marL="171450" indent="-171450">
              <a:buFont typeface="Calibri"/>
              <a:buChar char="-"/>
            </a:pPr>
            <a:r>
              <a:rPr lang="nl-NL">
                <a:ea typeface="Calibri"/>
                <a:cs typeface="Calibri"/>
              </a:rPr>
              <a:t>Inspiratievragen voor een open dag</a:t>
            </a:r>
          </a:p>
          <a:p>
            <a:pPr marL="171450" indent="-171450">
              <a:buFont typeface="Calibri"/>
              <a:buChar char="-"/>
            </a:pPr>
            <a:r>
              <a:rPr lang="nl-NL">
                <a:ea typeface="Calibri"/>
                <a:cs typeface="Calibri"/>
              </a:rPr>
              <a:t>Studiekeuzespecial (volgt)</a:t>
            </a:r>
          </a:p>
          <a:p>
            <a:endParaRPr lang="nl-NL">
              <a:ea typeface="Calibri"/>
              <a:cs typeface="Calibri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A7FCE3-D9D5-42C1-B38E-594C1EFCB196}" type="slidenum">
              <a:rPr lang="nl-NL" smtClean="0"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42476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0030"/>
            <a:ext cx="11724640" cy="6377939"/>
          </a:xfrm>
          <a:prstGeom prst="rect">
            <a:avLst/>
          </a:prstGeom>
          <a:blipFill dpi="0" rotWithShape="1">
            <a:blip r:embed="rId2">
              <a:alphaModFix amt="80000"/>
            </a:blip>
            <a:srcRect/>
            <a:stretch>
              <a:fillRect/>
            </a:stretch>
          </a:blip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0686" y="5281541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/>
              <a:t>Klikken om de ondertitelstijl van het model te bewerken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F09951E-98FE-4A9B-B73D-E7A061D8FD51}" type="datetimeFigureOut">
              <a:rPr lang="nl-NL" smtClean="0"/>
              <a:t>2-10-2024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9FC033C-6E80-4317-9FA8-8293F089178F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Afbeelding 8" descr="Afbeelding met tekening&#10;&#10;Automatisch gegenereerde beschrijving">
            <a:extLst>
              <a:ext uri="{FF2B5EF4-FFF2-40B4-BE49-F238E27FC236}">
                <a16:creationId xmlns:a16="http://schemas.microsoft.com/office/drawing/2014/main" id="{11FCD2DB-0A6B-421E-B07C-E1C55991F25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8130" y="269047"/>
            <a:ext cx="3630660" cy="1430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971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9951E-98FE-4A9B-B73D-E7A061D8FD51}" type="datetimeFigureOut">
              <a:rPr lang="nl-NL" smtClean="0"/>
              <a:t>2-10-2024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C033C-6E80-4317-9FA8-8293F08917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2711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9951E-98FE-4A9B-B73D-E7A061D8FD51}" type="datetimeFigureOut">
              <a:rPr lang="nl-NL" smtClean="0"/>
              <a:t>2-10-2024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C033C-6E80-4317-9FA8-8293F08917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03551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bg>
      <p:bgPr>
        <a:solidFill>
          <a:srgbClr val="B0CB3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9951E-98FE-4A9B-B73D-E7A061D8FD51}" type="datetimeFigureOut">
              <a:rPr lang="nl-NL" smtClean="0"/>
              <a:t>2-10-2024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C033C-6E80-4317-9FA8-8293F089178F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Afbeelding 7" descr="Afbeelding met tekening&#10;&#10;Automatisch gegenereerde beschrijving">
            <a:extLst>
              <a:ext uri="{FF2B5EF4-FFF2-40B4-BE49-F238E27FC236}">
                <a16:creationId xmlns:a16="http://schemas.microsoft.com/office/drawing/2014/main" id="{8C6D14C4-3C95-4411-ADF8-89A7A35B28A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0420" y="686296"/>
            <a:ext cx="2719345" cy="1071481"/>
          </a:xfrm>
          <a:prstGeom prst="rect">
            <a:avLst/>
          </a:prstGeom>
        </p:spPr>
      </p:pic>
      <p:cxnSp>
        <p:nvCxnSpPr>
          <p:cNvPr id="10" name="Rechte verbindingslijn 9">
            <a:extLst>
              <a:ext uri="{FF2B5EF4-FFF2-40B4-BE49-F238E27FC236}">
                <a16:creationId xmlns:a16="http://schemas.microsoft.com/office/drawing/2014/main" id="{B49C4D4F-CC75-434B-B01D-DC1383F9D934}"/>
              </a:ext>
            </a:extLst>
          </p:cNvPr>
          <p:cNvCxnSpPr/>
          <p:nvPr userDrawn="1"/>
        </p:nvCxnSpPr>
        <p:spPr>
          <a:xfrm>
            <a:off x="1142996" y="1864311"/>
            <a:ext cx="78474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1165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9951E-98FE-4A9B-B73D-E7A061D8FD51}" type="datetimeFigureOut">
              <a:rPr lang="nl-NL" smtClean="0"/>
              <a:t>2-10-2024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C033C-6E80-4317-9FA8-8293F089178F}" type="slidenum">
              <a:rPr lang="nl-NL" smtClean="0"/>
              <a:t>‹nr.›</a:t>
            </a:fld>
            <a:endParaRPr lang="nl-NL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6245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9951E-98FE-4A9B-B73D-E7A061D8FD51}" type="datetimeFigureOut">
              <a:rPr lang="nl-NL" smtClean="0"/>
              <a:t>2-10-2024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C033C-6E80-4317-9FA8-8293F08917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86995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9951E-98FE-4A9B-B73D-E7A061D8FD51}" type="datetimeFigureOut">
              <a:rPr lang="nl-NL" smtClean="0"/>
              <a:t>2-10-2024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C033C-6E80-4317-9FA8-8293F08917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66847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9951E-98FE-4A9B-B73D-E7A061D8FD51}" type="datetimeFigureOut">
              <a:rPr lang="nl-NL" smtClean="0"/>
              <a:t>2-10-2024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C033C-6E80-4317-9FA8-8293F08917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01897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9951E-98FE-4A9B-B73D-E7A061D8FD51}" type="datetimeFigureOut">
              <a:rPr lang="nl-NL" smtClean="0"/>
              <a:t>2-10-2024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C033C-6E80-4317-9FA8-8293F08917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83902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9951E-98FE-4A9B-B73D-E7A061D8FD51}" type="datetimeFigureOut">
              <a:rPr lang="nl-NL" smtClean="0"/>
              <a:t>2-10-2024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C033C-6E80-4317-9FA8-8293F08917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5477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9951E-98FE-4A9B-B73D-E7A061D8FD51}" type="datetimeFigureOut">
              <a:rPr lang="nl-NL" smtClean="0"/>
              <a:t>2-10-2024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C033C-6E80-4317-9FA8-8293F08917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452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8F09951E-98FE-4A9B-B73D-E7A061D8FD51}" type="datetimeFigureOut">
              <a:rPr lang="nl-NL" smtClean="0"/>
              <a:t>2-10-2024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9FC033C-6E80-4317-9FA8-8293F08917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789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eluwscollege.nl/twello/schoolgids/meer-dan-les/lob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c.zwart@verluwseonderwijsgroep.n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E3F1B3-BE69-4955-84A6-D516A837B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LOB | mavo 4</a:t>
            </a:r>
          </a:p>
        </p:txBody>
      </p:sp>
      <p:pic>
        <p:nvPicPr>
          <p:cNvPr id="9" name="Afbeelding 8" descr="Schermafbeelding 2024-08-27 094054.png">
            <a:extLst>
              <a:ext uri="{FF2B5EF4-FFF2-40B4-BE49-F238E27FC236}">
                <a16:creationId xmlns:a16="http://schemas.microsoft.com/office/drawing/2014/main" id="{D583457B-EE9F-E6ED-2A08-D2F130DFD4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70680" y="1970398"/>
            <a:ext cx="3465016" cy="4656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7907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2F2042-3DF4-4B7C-B5CA-1B6D2BD178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LOB |  route na mavo 4</a:t>
            </a:r>
          </a:p>
        </p:txBody>
      </p:sp>
      <p:pic>
        <p:nvPicPr>
          <p:cNvPr id="33" name="Tijdelijke aanduiding voor inhoud 32" descr="Schermafbeelding 2024-08-27 095922.png">
            <a:extLst>
              <a:ext uri="{FF2B5EF4-FFF2-40B4-BE49-F238E27FC236}">
                <a16:creationId xmlns:a16="http://schemas.microsoft.com/office/drawing/2014/main" id="{0C981B6A-144F-1D4D-E883-96861932130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811555" y="1979589"/>
            <a:ext cx="7946082" cy="4280484"/>
          </a:xfrm>
        </p:spPr>
      </p:pic>
    </p:spTree>
    <p:extLst>
      <p:ext uri="{BB962C8B-B14F-4D97-AF65-F5344CB8AC3E}">
        <p14:creationId xmlns:p14="http://schemas.microsoft.com/office/powerpoint/2010/main" val="970574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 descr="Kopie van overlap studiekeuze.jpg">
            <a:extLst>
              <a:ext uri="{FF2B5EF4-FFF2-40B4-BE49-F238E27FC236}">
                <a16:creationId xmlns:a16="http://schemas.microsoft.com/office/drawing/2014/main" id="{A4E2159B-3E77-76BE-E3C3-EAFFB663C8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02788" y="2910194"/>
            <a:ext cx="2221476" cy="224182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C9E3F1B3-BE69-4955-84A6-D516A837B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LOB | tips voor studiekeuze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CA3B2AEC-E15C-0959-76B6-BA9D77318C10}"/>
              </a:ext>
            </a:extLst>
          </p:cNvPr>
          <p:cNvSpPr txBox="1"/>
          <p:nvPr/>
        </p:nvSpPr>
        <p:spPr>
          <a:xfrm>
            <a:off x="1195753" y="2286000"/>
            <a:ext cx="8311661" cy="38164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2200"/>
              <a:t>TIPS voor vervolgkeuze:</a:t>
            </a:r>
          </a:p>
          <a:p>
            <a:endParaRPr lang="nl-NL" sz="2200"/>
          </a:p>
          <a:p>
            <a:pPr marL="285750" indent="-285750">
              <a:buFont typeface="Calibri"/>
              <a:buChar char="-"/>
            </a:pPr>
            <a:r>
              <a:rPr lang="nl-NL" sz="2200"/>
              <a:t>begin op tijd!</a:t>
            </a:r>
          </a:p>
          <a:p>
            <a:pPr marL="285750" indent="-285750">
              <a:buFont typeface="Calibri"/>
              <a:buChar char="-"/>
            </a:pPr>
            <a:r>
              <a:rPr lang="nl-NL" sz="2200"/>
              <a:t>maak de keuze van binnen naar buiten; voorkom studieshoppen</a:t>
            </a:r>
          </a:p>
          <a:p>
            <a:pPr marL="285750" indent="-285750">
              <a:buFont typeface="Calibri"/>
              <a:buChar char="-"/>
            </a:pPr>
            <a:r>
              <a:rPr lang="nl-NL" sz="2200"/>
              <a:t>plan de studie-oriëntatie</a:t>
            </a:r>
          </a:p>
          <a:p>
            <a:pPr marL="742950" lvl="1" indent="-285750">
              <a:buFont typeface="Courier New"/>
              <a:buChar char="o"/>
            </a:pPr>
            <a:r>
              <a:rPr lang="nl-NL" sz="2200"/>
              <a:t>open dagen</a:t>
            </a:r>
          </a:p>
          <a:p>
            <a:pPr marL="742950" lvl="1" indent="-285750">
              <a:buFont typeface="Courier New"/>
              <a:buChar char="o"/>
            </a:pPr>
            <a:r>
              <a:rPr lang="nl-NL" sz="2200"/>
              <a:t>meeloopdagen</a:t>
            </a:r>
          </a:p>
          <a:p>
            <a:pPr marL="742950" lvl="1" indent="-285750">
              <a:buFont typeface="Courier New"/>
              <a:buChar char="o"/>
            </a:pPr>
            <a:r>
              <a:rPr lang="nl-NL" sz="2200"/>
              <a:t>in gesprek met mensen die het beroep doen wat je leuk lijkt</a:t>
            </a:r>
          </a:p>
          <a:p>
            <a:pPr marL="285750" indent="-285750">
              <a:buFont typeface="Calibri"/>
              <a:buChar char="-"/>
            </a:pPr>
            <a:r>
              <a:rPr lang="nl-NL" sz="2200"/>
              <a:t>bereid studie-oriëntatie goed voor: wat wil je weten</a:t>
            </a:r>
          </a:p>
          <a:p>
            <a:pPr marL="285750" indent="-285750">
              <a:buFont typeface="Calibri"/>
              <a:buChar char="-"/>
            </a:pPr>
            <a:r>
              <a:rPr lang="nl-NL" sz="2200"/>
              <a:t>stel vragen!</a:t>
            </a:r>
          </a:p>
          <a:p>
            <a:pPr marL="285750" indent="-285750">
              <a:buFont typeface="Calibri"/>
              <a:buChar char="-"/>
            </a:pPr>
            <a:r>
              <a:rPr lang="nl-NL" sz="2200"/>
              <a:t>bied hulp!</a:t>
            </a:r>
          </a:p>
        </p:txBody>
      </p:sp>
    </p:spTree>
    <p:extLst>
      <p:ext uri="{BB962C8B-B14F-4D97-AF65-F5344CB8AC3E}">
        <p14:creationId xmlns:p14="http://schemas.microsoft.com/office/powerpoint/2010/main" val="1906600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E3F1B3-BE69-4955-84A6-D516A837B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LOB | kiezen voor mbo</a:t>
            </a:r>
          </a:p>
        </p:txBody>
      </p:sp>
      <p:pic>
        <p:nvPicPr>
          <p:cNvPr id="4" name="Afbeelding 3" descr="Afbeelding met schermafbeelding&#10;&#10;Automatisch gegenereerde beschrijving">
            <a:extLst>
              <a:ext uri="{FF2B5EF4-FFF2-40B4-BE49-F238E27FC236}">
                <a16:creationId xmlns:a16="http://schemas.microsoft.com/office/drawing/2014/main" id="{41BC43C3-5919-4BA0-BDE0-E83169AB0B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5739" y="2614350"/>
            <a:ext cx="6051067" cy="3756298"/>
          </a:xfrm>
          <a:prstGeom prst="rect">
            <a:avLst/>
          </a:prstGeom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444C1903-A8DC-E7DF-8A8C-72983944E7A2}"/>
              </a:ext>
            </a:extLst>
          </p:cNvPr>
          <p:cNvSpPr txBox="1"/>
          <p:nvPr/>
        </p:nvSpPr>
        <p:spPr>
          <a:xfrm>
            <a:off x="1304924" y="2076449"/>
            <a:ext cx="7734299" cy="43088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2200">
                <a:solidFill>
                  <a:srgbClr val="7030A0"/>
                </a:solidFill>
              </a:rPr>
              <a:t>kiezen uit meer dan 125 mbo-opleidingen niveau 4 [ &gt;300 totaal ] !</a:t>
            </a:r>
          </a:p>
        </p:txBody>
      </p:sp>
    </p:spTree>
    <p:extLst>
      <p:ext uri="{BB962C8B-B14F-4D97-AF65-F5344CB8AC3E}">
        <p14:creationId xmlns:p14="http://schemas.microsoft.com/office/powerpoint/2010/main" val="3190172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E3F1B3-BE69-4955-84A6-D516A837B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LOB | inspiratie oriëntatie mbo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6E8F83E0-FEB8-4210-8E58-904B0A6CA3BE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9118" y="2040900"/>
            <a:ext cx="854448" cy="567817"/>
          </a:xfrm>
          <a:prstGeom prst="rect">
            <a:avLst/>
          </a:prstGeom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B0A9C9F5-07B6-5DEE-71B0-46ADA9DBEF47}"/>
              </a:ext>
            </a:extLst>
          </p:cNvPr>
          <p:cNvSpPr txBox="1"/>
          <p:nvPr/>
        </p:nvSpPr>
        <p:spPr>
          <a:xfrm>
            <a:off x="1286655" y="2236032"/>
            <a:ext cx="8806721" cy="350865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Calibri"/>
              <a:buChar char="-"/>
            </a:pPr>
            <a:r>
              <a:rPr lang="nl-NL" sz="2000"/>
              <a:t>online oriëntatie: bijvoorbeeld kiesmbo.nl                     &amp; sites mbo-scholen</a:t>
            </a:r>
          </a:p>
          <a:p>
            <a:pPr marL="285750" indent="-285750">
              <a:buFont typeface="Calibri"/>
              <a:buChar char="-"/>
            </a:pPr>
            <a:endParaRPr lang="nl-NL" sz="2000"/>
          </a:p>
          <a:p>
            <a:pPr marL="285750" indent="-285750">
              <a:buFont typeface="Calibri"/>
              <a:buChar char="-"/>
            </a:pPr>
            <a:r>
              <a:rPr lang="nl-NL" sz="2000"/>
              <a:t>Onderwijsbeurs Noordoost 4 &amp; 5 oktober in Hardenberg</a:t>
            </a:r>
          </a:p>
          <a:p>
            <a:pPr marL="285750" indent="-285750">
              <a:buFont typeface="Calibri"/>
              <a:buChar char="-"/>
            </a:pPr>
            <a:endParaRPr lang="nl-NL" sz="2000"/>
          </a:p>
          <a:p>
            <a:pPr marL="285750" indent="-285750">
              <a:buFont typeface="Calibri"/>
              <a:buChar char="-"/>
            </a:pPr>
            <a:r>
              <a:rPr lang="nl-NL" sz="2000"/>
              <a:t>Check het mbo: maandag 7 oktober op </a:t>
            </a:r>
            <a:r>
              <a:rPr lang="nl-NL" sz="2000" err="1"/>
              <a:t>Aventus</a:t>
            </a:r>
            <a:r>
              <a:rPr lang="nl-NL" sz="2000"/>
              <a:t> [verplicht onderdeel LOB]</a:t>
            </a:r>
          </a:p>
          <a:p>
            <a:pPr marL="285750" indent="-285750">
              <a:buFont typeface="Calibri"/>
              <a:buChar char="-"/>
            </a:pPr>
            <a:endParaRPr lang="nl-NL" sz="2000"/>
          </a:p>
          <a:p>
            <a:pPr marL="285750" indent="-285750">
              <a:buFont typeface="Calibri"/>
              <a:buChar char="-"/>
            </a:pPr>
            <a:r>
              <a:rPr lang="nl-NL" sz="2000"/>
              <a:t>open dagen in oktober &amp; november per mbo-school [check de sites]</a:t>
            </a:r>
          </a:p>
          <a:p>
            <a:pPr marL="285750" indent="-285750">
              <a:buFont typeface="Calibri"/>
              <a:buChar char="-"/>
            </a:pPr>
            <a:endParaRPr lang="nl-NL" sz="1600"/>
          </a:p>
          <a:p>
            <a:br>
              <a:rPr lang="nl-NL" sz="2400" b="1"/>
            </a:br>
            <a:r>
              <a:rPr lang="nl-NL" sz="2400" b="1">
                <a:solidFill>
                  <a:srgbClr val="7030A0"/>
                </a:solidFill>
              </a:rPr>
              <a:t>Let op: aanmelden vóór 1 april 2025</a:t>
            </a:r>
            <a:endParaRPr lang="nl-NL" sz="1600">
              <a:solidFill>
                <a:srgbClr val="000000"/>
              </a:solidFill>
            </a:endParaRPr>
          </a:p>
          <a:p>
            <a:pPr marL="285750" indent="-285750">
              <a:buFont typeface="Calibri"/>
              <a:buChar char="-"/>
            </a:pPr>
            <a:endParaRPr lang="nl-NL"/>
          </a:p>
        </p:txBody>
      </p:sp>
      <p:pic>
        <p:nvPicPr>
          <p:cNvPr id="6" name="Afbeelding 5" descr="Afbeeldingsresultaten voor logo onderwijsbeurs noordoost">
            <a:extLst>
              <a:ext uri="{FF2B5EF4-FFF2-40B4-BE49-F238E27FC236}">
                <a16:creationId xmlns:a16="http://schemas.microsoft.com/office/drawing/2014/main" id="{6A5F6537-82FA-CC80-9F80-482171A5625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01314" y="2722322"/>
            <a:ext cx="607096" cy="549721"/>
          </a:xfrm>
          <a:prstGeom prst="rect">
            <a:avLst/>
          </a:prstGeom>
        </p:spPr>
      </p:pic>
      <p:pic>
        <p:nvPicPr>
          <p:cNvPr id="7" name="Graphic 6" descr="Home">
            <a:extLst>
              <a:ext uri="{FF2B5EF4-FFF2-40B4-BE49-F238E27FC236}">
                <a16:creationId xmlns:a16="http://schemas.microsoft.com/office/drawing/2014/main" id="{6B000049-9EDF-FA1B-5C06-AB2C1A876C5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657609" y="3431640"/>
            <a:ext cx="1778053" cy="372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38577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E3F1B3-BE69-4955-84A6-D516A837B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LOB | kiezen voor havo</a:t>
            </a:r>
          </a:p>
        </p:txBody>
      </p:sp>
      <p:graphicFrame>
        <p:nvGraphicFramePr>
          <p:cNvPr id="4" name="Tijdelijke aanduiding voor inhoud 3">
            <a:extLst>
              <a:ext uri="{FF2B5EF4-FFF2-40B4-BE49-F238E27FC236}">
                <a16:creationId xmlns:a16="http://schemas.microsoft.com/office/drawing/2014/main" id="{7A36FED7-090E-42BE-83E0-BF817BF8A3B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0432035"/>
              </p:ext>
            </p:extLst>
          </p:nvPr>
        </p:nvGraphicFramePr>
        <p:xfrm>
          <a:off x="1674183" y="2740830"/>
          <a:ext cx="4597804" cy="1082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94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94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94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94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9040">
                <a:tc>
                  <a:txBody>
                    <a:bodyPr/>
                    <a:lstStyle/>
                    <a:p>
                      <a:pPr algn="ctr"/>
                      <a:r>
                        <a:rPr lang="nl-NL" sz="1100"/>
                        <a:t>Natuur</a:t>
                      </a:r>
                      <a:r>
                        <a:rPr lang="nl-NL" sz="1100" baseline="0"/>
                        <a:t> &amp; Techniek</a:t>
                      </a:r>
                      <a:endParaRPr lang="nl-NL" sz="1100">
                        <a:latin typeface="Arial"/>
                        <a:cs typeface="Arial"/>
                      </a:endParaRPr>
                    </a:p>
                  </a:txBody>
                  <a:tcPr marT="60960" marB="6096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/>
                        <a:t>Natuur &amp; Gezondheid</a:t>
                      </a:r>
                      <a:endParaRPr lang="nl-NL" sz="1100">
                        <a:latin typeface="Arial"/>
                        <a:cs typeface="Arial"/>
                      </a:endParaRPr>
                    </a:p>
                  </a:txBody>
                  <a:tcPr marT="60960" marB="6096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/>
                        <a:t>Economie &amp; Maatschappij</a:t>
                      </a:r>
                      <a:endParaRPr lang="nl-NL" sz="1100">
                        <a:latin typeface="Arial"/>
                        <a:cs typeface="Arial"/>
                      </a:endParaRPr>
                    </a:p>
                  </a:txBody>
                  <a:tcPr marT="60960" marB="6096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/>
                        <a:t>Cultuur &amp; Maatschappij</a:t>
                      </a:r>
                      <a:endParaRPr lang="nl-NL" sz="1100">
                        <a:latin typeface="Arial"/>
                        <a:cs typeface="Arial"/>
                      </a:endParaRPr>
                    </a:p>
                  </a:txBody>
                  <a:tcPr marT="60960" marB="60960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3215">
                <a:tc>
                  <a:txBody>
                    <a:bodyPr/>
                    <a:lstStyle/>
                    <a:p>
                      <a:pPr algn="ctr"/>
                      <a:r>
                        <a:rPr lang="nl-NL" sz="1100">
                          <a:latin typeface="Calibri Light"/>
                          <a:cs typeface="Calibri Light"/>
                        </a:rPr>
                        <a:t>Scheikunde</a:t>
                      </a:r>
                    </a:p>
                    <a:p>
                      <a:pPr algn="ctr"/>
                      <a:r>
                        <a:rPr lang="nl-NL" sz="1100">
                          <a:latin typeface="Calibri Light"/>
                          <a:cs typeface="Calibri Light"/>
                        </a:rPr>
                        <a:t>Natuurkunde</a:t>
                      </a:r>
                    </a:p>
                    <a:p>
                      <a:pPr algn="ctr"/>
                      <a:r>
                        <a:rPr lang="nl-NL" sz="1100">
                          <a:latin typeface="Calibri Light"/>
                          <a:cs typeface="Calibri Light"/>
                        </a:rPr>
                        <a:t>Wiskunde</a:t>
                      </a:r>
                    </a:p>
                  </a:txBody>
                  <a:tcPr marT="60960" marB="6096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>
                          <a:latin typeface="Calibri Light"/>
                          <a:cs typeface="Calibri Light"/>
                        </a:rPr>
                        <a:t>Scheikunde</a:t>
                      </a:r>
                    </a:p>
                    <a:p>
                      <a:pPr algn="ctr"/>
                      <a:r>
                        <a:rPr lang="nl-NL" sz="1100">
                          <a:latin typeface="Calibri Light"/>
                          <a:cs typeface="Calibri Light"/>
                        </a:rPr>
                        <a:t>Biologie</a:t>
                      </a:r>
                    </a:p>
                    <a:p>
                      <a:pPr algn="ctr"/>
                      <a:r>
                        <a:rPr lang="nl-NL" sz="1100">
                          <a:latin typeface="Calibri Light"/>
                          <a:cs typeface="Calibri Light"/>
                        </a:rPr>
                        <a:t>Wiskunde</a:t>
                      </a:r>
                    </a:p>
                  </a:txBody>
                  <a:tcPr marT="60960" marB="6096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>
                          <a:latin typeface="Calibri Light"/>
                          <a:cs typeface="Calibri Light"/>
                        </a:rPr>
                        <a:t>Geschiedenis</a:t>
                      </a:r>
                    </a:p>
                    <a:p>
                      <a:pPr algn="ctr"/>
                      <a:r>
                        <a:rPr lang="nl-NL" sz="1100">
                          <a:latin typeface="Calibri Light"/>
                          <a:cs typeface="Calibri Light"/>
                        </a:rPr>
                        <a:t>Economie</a:t>
                      </a:r>
                    </a:p>
                    <a:p>
                      <a:pPr algn="ctr"/>
                      <a:r>
                        <a:rPr lang="nl-NL" sz="1100">
                          <a:latin typeface="Calibri Light"/>
                          <a:cs typeface="Calibri Light"/>
                        </a:rPr>
                        <a:t>Wiskunde</a:t>
                      </a:r>
                    </a:p>
                  </a:txBody>
                  <a:tcPr marT="60960" marB="6096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>
                          <a:latin typeface="Calibri Light"/>
                          <a:cs typeface="Calibri Light"/>
                        </a:rPr>
                        <a:t>Geschiedenis</a:t>
                      </a:r>
                    </a:p>
                    <a:p>
                      <a:pPr algn="ctr"/>
                      <a:r>
                        <a:rPr lang="nl-NL" sz="1100">
                          <a:latin typeface="Calibri Light"/>
                          <a:cs typeface="Calibri Light"/>
                        </a:rPr>
                        <a:t>Frans of Duits</a:t>
                      </a:r>
                    </a:p>
                  </a:txBody>
                  <a:tcPr marT="60960" marB="60960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7" name="Afbeelding 6">
            <a:extLst>
              <a:ext uri="{FF2B5EF4-FFF2-40B4-BE49-F238E27FC236}">
                <a16:creationId xmlns:a16="http://schemas.microsoft.com/office/drawing/2014/main" id="{7EB11C10-0786-4F53-9B41-91CC38182EB5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9121" y="5608962"/>
            <a:ext cx="1636166" cy="839843"/>
          </a:xfrm>
          <a:prstGeom prst="rect">
            <a:avLst/>
          </a:prstGeom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B8ABED91-E16A-3884-7185-79705CF6A63D}"/>
              </a:ext>
            </a:extLst>
          </p:cNvPr>
          <p:cNvSpPr txBox="1"/>
          <p:nvPr/>
        </p:nvSpPr>
        <p:spPr>
          <a:xfrm>
            <a:off x="1274944" y="2181405"/>
            <a:ext cx="6841384" cy="409342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nl-NL" sz="2000"/>
              <a:t>kiezen van profiel: planning volgt</a:t>
            </a:r>
          </a:p>
          <a:p>
            <a:pPr marL="285750" indent="-285750">
              <a:buFont typeface="Arial"/>
              <a:buChar char="•"/>
            </a:pPr>
            <a:endParaRPr lang="nl-NL" sz="2000"/>
          </a:p>
          <a:p>
            <a:pPr marL="285750" indent="-285750">
              <a:buFont typeface="Arial"/>
              <a:buChar char="•"/>
            </a:pPr>
            <a:endParaRPr lang="nl-NL" sz="2000"/>
          </a:p>
          <a:p>
            <a:pPr marL="285750" indent="-285750">
              <a:buFont typeface="Arial"/>
              <a:buChar char="•"/>
            </a:pPr>
            <a:endParaRPr lang="nl-NL" sz="2000"/>
          </a:p>
          <a:p>
            <a:pPr marL="285750" indent="-285750">
              <a:buFont typeface="Arial"/>
              <a:buChar char="•"/>
            </a:pPr>
            <a:endParaRPr lang="nl-NL" sz="2000"/>
          </a:p>
          <a:p>
            <a:pPr marL="285750" indent="-285750">
              <a:buFont typeface="Arial"/>
              <a:buChar char="•"/>
            </a:pPr>
            <a:endParaRPr lang="nl-NL" sz="2000"/>
          </a:p>
          <a:p>
            <a:pPr marL="285750" indent="-285750">
              <a:buFont typeface="Arial"/>
              <a:buChar char="•"/>
            </a:pPr>
            <a:r>
              <a:rPr lang="nl-NL" sz="2000"/>
              <a:t>kiezen voor een vervolgschool:</a:t>
            </a:r>
            <a:endParaRPr lang="en-US" sz="2000"/>
          </a:p>
          <a:p>
            <a:pPr marL="742950" lvl="1" indent="-285750">
              <a:buFont typeface="Courier New"/>
              <a:buChar char="o"/>
            </a:pPr>
            <a:r>
              <a:rPr lang="nl-NL" sz="2000"/>
              <a:t>profielkeuzedagen</a:t>
            </a:r>
            <a:endParaRPr lang="en-US" sz="2000"/>
          </a:p>
          <a:p>
            <a:pPr marL="742950" lvl="1" indent="-285750">
              <a:buFont typeface="Courier New"/>
              <a:buChar char="o"/>
            </a:pPr>
            <a:r>
              <a:rPr lang="nl-NL" sz="2000"/>
              <a:t>check reguliere open dagen op diverse scholen</a:t>
            </a:r>
          </a:p>
          <a:p>
            <a:pPr marL="285750" indent="-285750">
              <a:buFont typeface="Arial"/>
              <a:buChar char="•"/>
            </a:pPr>
            <a:endParaRPr lang="nl-NL" sz="2000"/>
          </a:p>
          <a:p>
            <a:pPr marL="285750" indent="-285750">
              <a:buFont typeface="Arial"/>
              <a:buChar char="•"/>
            </a:pPr>
            <a:r>
              <a:rPr lang="nl-NL" sz="2000"/>
              <a:t>plan b: keuze voor mbo-opleiding vóór 1-4-2025</a:t>
            </a:r>
          </a:p>
          <a:p>
            <a:pPr marL="285750" indent="-285750">
              <a:buFont typeface="Arial"/>
              <a:buChar char="•"/>
            </a:pPr>
            <a:endParaRPr lang="nl-NL" sz="2000"/>
          </a:p>
          <a:p>
            <a:pPr marL="285750" indent="-285750">
              <a:buFont typeface="Arial"/>
              <a:buChar char="•"/>
            </a:pPr>
            <a:r>
              <a:rPr lang="nl-NL" sz="2000"/>
              <a:t>vervolgstudie hbo: </a:t>
            </a:r>
          </a:p>
        </p:txBody>
      </p:sp>
      <p:pic>
        <p:nvPicPr>
          <p:cNvPr id="8" name="Afbeelding 7" descr="Afbeelding met tekst, Graphics, Lettertype, schermopname&#10;&#10;Automatisch gegenereerde beschrijving">
            <a:extLst>
              <a:ext uri="{FF2B5EF4-FFF2-40B4-BE49-F238E27FC236}">
                <a16:creationId xmlns:a16="http://schemas.microsoft.com/office/drawing/2014/main" id="{ACB65493-0741-409E-03AC-EA5AA7A2A96A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6990" y="5064705"/>
            <a:ext cx="1376018" cy="854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9219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E3F1B3-BE69-4955-84A6-D516A837B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LOB | loopbaandossier</a:t>
            </a:r>
          </a:p>
        </p:txBody>
      </p:sp>
      <p:pic>
        <p:nvPicPr>
          <p:cNvPr id="13" name="Afbeelding 12" descr="Afbeelding met Lettertype, logo, Graphics, grafische vormgeving&#10;&#10;Automatisch gegenereerde beschrijving">
            <a:extLst>
              <a:ext uri="{FF2B5EF4-FFF2-40B4-BE49-F238E27FC236}">
                <a16:creationId xmlns:a16="http://schemas.microsoft.com/office/drawing/2014/main" id="{E85DFF6F-55E8-A14B-5055-BEC684B58D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44763" y="3458981"/>
            <a:ext cx="2346814" cy="692638"/>
          </a:xfrm>
          <a:prstGeom prst="rect">
            <a:avLst/>
          </a:prstGeom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ACFB75EC-BD3B-1203-9023-175ED9861BD2}"/>
              </a:ext>
            </a:extLst>
          </p:cNvPr>
          <p:cNvSpPr txBox="1"/>
          <p:nvPr/>
        </p:nvSpPr>
        <p:spPr>
          <a:xfrm>
            <a:off x="1137787" y="2262636"/>
            <a:ext cx="7390861" cy="178510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Calibri"/>
              <a:buChar char="-"/>
            </a:pPr>
            <a:r>
              <a:rPr lang="nl-NL" sz="2200"/>
              <a:t>onderbouwing van gemaakte keuzes in studieloopbaan</a:t>
            </a:r>
          </a:p>
          <a:p>
            <a:pPr marL="285750" indent="-285750">
              <a:buFont typeface="Calibri"/>
              <a:buChar char="-"/>
            </a:pPr>
            <a:endParaRPr lang="nl-NL" sz="2200"/>
          </a:p>
          <a:p>
            <a:pPr marL="285750" indent="-285750">
              <a:buFont typeface="Calibri"/>
              <a:buChar char="-"/>
            </a:pPr>
            <a:r>
              <a:rPr lang="nl-NL" sz="2200"/>
              <a:t>overdracht naar vervolgopleiding</a:t>
            </a:r>
          </a:p>
          <a:p>
            <a:pPr marL="285750" indent="-285750">
              <a:buFont typeface="Calibri"/>
              <a:buChar char="-"/>
            </a:pPr>
            <a:endParaRPr lang="nl-NL" sz="2200"/>
          </a:p>
          <a:p>
            <a:pPr marL="285750" indent="-285750">
              <a:buFont typeface="Calibri"/>
              <a:buChar char="-"/>
            </a:pPr>
            <a:r>
              <a:rPr lang="nl-NL" sz="2200"/>
              <a:t>met behulp van     </a:t>
            </a:r>
            <a:r>
              <a:rPr lang="nl-NL" sz="2000"/>
              <a:t>  </a:t>
            </a:r>
            <a:r>
              <a:rPr lang="nl-NL"/>
              <a:t>                                               </a:t>
            </a:r>
            <a:r>
              <a:rPr lang="nl-NL" sz="2200"/>
              <a:t>     &amp; </a:t>
            </a:r>
          </a:p>
        </p:txBody>
      </p:sp>
      <p:pic>
        <p:nvPicPr>
          <p:cNvPr id="4" name="Afbeelding 3" descr="Afbeelding met Lettertype, logo, Graphics, ontwerp&#10;&#10;Automatisch gegenereerde beschrijving">
            <a:extLst>
              <a:ext uri="{FF2B5EF4-FFF2-40B4-BE49-F238E27FC236}">
                <a16:creationId xmlns:a16="http://schemas.microsoft.com/office/drawing/2014/main" id="{730F5383-14A2-E907-D317-F1190B0347E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64330" y="3553165"/>
            <a:ext cx="2223965" cy="582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62092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E3F1B3-BE69-4955-84A6-D516A837B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LOB | handige informatie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4A2CA9BE-03E1-40FF-887A-B7C784E4CE50}"/>
              </a:ext>
            </a:extLst>
          </p:cNvPr>
          <p:cNvSpPr txBox="1"/>
          <p:nvPr/>
        </p:nvSpPr>
        <p:spPr>
          <a:xfrm>
            <a:off x="1146769" y="2133806"/>
            <a:ext cx="7513863" cy="2123658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nl-NL" sz="2200">
                <a:cs typeface="Arial"/>
              </a:rPr>
              <a:t>LOB info voor ouders/verzorgers:</a:t>
            </a:r>
            <a:br>
              <a:rPr lang="nl-NL" sz="2200">
                <a:ea typeface="+mn-lt"/>
                <a:cs typeface="Arial"/>
              </a:rPr>
            </a:br>
            <a:r>
              <a:rPr lang="nl-NL" sz="2200">
                <a:solidFill>
                  <a:srgbClr val="7030A0"/>
                </a:solidFill>
                <a:ea typeface="+mn-lt"/>
                <a:cs typeface="+mn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Loopbaanoriëntatie en -begeleiding (LOB) | Schoolgids | Veluws College Twello</a:t>
            </a:r>
            <a:endParaRPr lang="nl-NL" sz="2200">
              <a:solidFill>
                <a:srgbClr val="7030A0"/>
              </a:solidFill>
              <a:ea typeface="+mn-lt"/>
              <a:cs typeface="+mn-lt"/>
            </a:endParaRPr>
          </a:p>
          <a:p>
            <a:endParaRPr lang="nl-NL" sz="2200">
              <a:cs typeface="Arial"/>
            </a:endParaRPr>
          </a:p>
          <a:p>
            <a:r>
              <a:rPr lang="nl-NL" sz="2200">
                <a:cs typeface="Arial"/>
              </a:rPr>
              <a:t>contactgegevens decaan: Carla Zwart |</a:t>
            </a:r>
            <a:r>
              <a:rPr lang="nl-NL" sz="2200">
                <a:solidFill>
                  <a:srgbClr val="7030A0"/>
                </a:solidFill>
                <a:cs typeface="Arial"/>
              </a:rPr>
              <a:t> </a:t>
            </a:r>
            <a:r>
              <a:rPr lang="nl-NL" sz="2200">
                <a:solidFill>
                  <a:srgbClr val="7030A0"/>
                </a:solidFill>
                <a:cs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c.zwart@veluwseonderwijsgroep.nl</a:t>
            </a:r>
            <a:r>
              <a:rPr lang="nl-NL" sz="2200">
                <a:cs typeface="Arial"/>
              </a:rPr>
              <a:t> | aanwezig op dinsdag</a:t>
            </a:r>
          </a:p>
        </p:txBody>
      </p:sp>
    </p:spTree>
    <p:extLst>
      <p:ext uri="{BB962C8B-B14F-4D97-AF65-F5344CB8AC3E}">
        <p14:creationId xmlns:p14="http://schemas.microsoft.com/office/powerpoint/2010/main" val="1228638106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d5e3869-00fe-44a5-a617-dc271cef64b1">
      <Terms xmlns="http://schemas.microsoft.com/office/infopath/2007/PartnerControls"/>
    </lcf76f155ced4ddcb4097134ff3c332f>
    <TaxCatchAll xmlns="f4b0016f-9bdc-457e-ad24-215b466648fe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8B92A0B9F0AF546B7C5F6F66C60F191" ma:contentTypeVersion="15" ma:contentTypeDescription="Een nieuw document maken." ma:contentTypeScope="" ma:versionID="db1427222db65485140e721b47a1cb2e">
  <xsd:schema xmlns:xsd="http://www.w3.org/2001/XMLSchema" xmlns:xs="http://www.w3.org/2001/XMLSchema" xmlns:p="http://schemas.microsoft.com/office/2006/metadata/properties" xmlns:ns2="0d5e3869-00fe-44a5-a617-dc271cef64b1" xmlns:ns3="f4b0016f-9bdc-457e-ad24-215b466648fe" targetNamespace="http://schemas.microsoft.com/office/2006/metadata/properties" ma:root="true" ma:fieldsID="2262d6d669f8acca4f2df599d59973a9" ns2:_="" ns3:_="">
    <xsd:import namespace="0d5e3869-00fe-44a5-a617-dc271cef64b1"/>
    <xsd:import namespace="f4b0016f-9bdc-457e-ad24-215b466648f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5e3869-00fe-44a5-a617-dc271cef64b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Afbeeldingtags" ma:readOnly="false" ma:fieldId="{5cf76f15-5ced-4ddc-b409-7134ff3c332f}" ma:taxonomyMulti="true" ma:sspId="1016780f-1ecb-45c1-b897-2b3e5833ddb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b0016f-9bdc-457e-ad24-215b466648f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d630b0ea-0c12-42b2-932c-bb4585e5fa37}" ma:internalName="TaxCatchAll" ma:showField="CatchAllData" ma:web="f4b0016f-9bdc-457e-ad24-215b466648f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EE565E7-0D2A-4A7E-AE44-0FB98907320E}">
  <ds:schemaRefs>
    <ds:schemaRef ds:uri="06839e0a-50af-4ccd-b3cc-8805e4dfc271"/>
    <ds:schemaRef ds:uri="65d853bf-c272-4da6-996f-009a179c3c52"/>
    <ds:schemaRef ds:uri="88a8dda8-4056-4d4a-a213-c5ee65bbc87e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11EF4E0-5139-4C9A-8937-2EC0EDB3AEF8}"/>
</file>

<file path=customXml/itemProps3.xml><?xml version="1.0" encoding="utf-8"?>
<ds:datastoreItem xmlns:ds="http://schemas.openxmlformats.org/officeDocument/2006/customXml" ds:itemID="{61090BFE-41DE-42C7-B832-426B29FEFF2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Application>Microsoft Office PowerPoint</Application>
  <PresentationFormat>Breedbeeld</PresentationFormat>
  <Slides>8</Slides>
  <Notes>8</Notes>
  <HiddenSlides>0</HiddenSlide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9" baseType="lpstr">
      <vt:lpstr>Basis</vt:lpstr>
      <vt:lpstr>LOB | mavo 4</vt:lpstr>
      <vt:lpstr>LOB |  route na mavo 4</vt:lpstr>
      <vt:lpstr>LOB | tips voor studiekeuze</vt:lpstr>
      <vt:lpstr>LOB | kiezen voor mbo</vt:lpstr>
      <vt:lpstr>LOB | inspiratie oriëntatie mbo</vt:lpstr>
      <vt:lpstr>LOB | kiezen voor havo</vt:lpstr>
      <vt:lpstr>LOB | loopbaandossier</vt:lpstr>
      <vt:lpstr>LOB | handige informatie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Rob Haveman</dc:creator>
  <cp:revision>17</cp:revision>
  <dcterms:created xsi:type="dcterms:W3CDTF">2020-07-21T07:49:07Z</dcterms:created>
  <dcterms:modified xsi:type="dcterms:W3CDTF">2024-10-02T12:51:57Z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0x010100E60C41D7ACBD0E49B940FF7312EA36F9</vt:lpwstr>
  </property>
  <property fmtid="{D5CDD505-2E9C-101B-9397-08002B2CF9AE}" pid="3" name="MediaServiceImageTags">
    <vt:lpwstr/>
  </property>
</Properties>
</file>